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018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svg"/><Relationship Id="rId5" Type="http://schemas.openxmlformats.org/officeDocument/2006/relationships/image" Target="../media/image32.sv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3235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Mining Sector Opportunity: Gabon Market Entry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8269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assessment for H.B. Fuller's entry into Gabon's rapidly expanding mining sector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319832"/>
            <a:ext cx="76273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Rocky Mavie Adzaba Emvo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78875"/>
            <a:ext cx="59237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Client Segments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24852"/>
            <a:ext cx="437126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707963"/>
            <a:ext cx="29273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Large Mining Operators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4194096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targets: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Eramet Comilog, Nouvelle Gabon Mining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74884" y="5017413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Decision-makers: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Procurement, Operations, Maintenance Directors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74884" y="5840730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High-volume contracts, strategic partnerships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2624852"/>
            <a:ext cx="4371261" cy="8665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46144" y="3707963"/>
            <a:ext cx="31134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Medium-Sized Operators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46144" y="4194096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Banio Potash, MOIL, Menar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346144" y="4670703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Decision-makers: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Procurement, Maintenance Managers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346144" y="5494020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Growing operations, expansion projects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2624852"/>
            <a:ext cx="4371261" cy="8665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7405" y="37079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Service Providers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717405" y="4194096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Equipment suppliers, logistics, contractors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9717405" y="5017413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Decision-makers: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Procurement, Operations Teams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9717405" y="5840730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Recurring supply agreements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975" y="759976"/>
            <a:ext cx="6832640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Competitive Differentiation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9975" y="2000369"/>
            <a:ext cx="3383280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Competition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49975" y="2664262"/>
            <a:ext cx="3560683" cy="1741765"/>
          </a:xfrm>
          <a:prstGeom prst="roundRect">
            <a:avLst>
              <a:gd name="adj" fmla="val 18454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4648" y="2908935"/>
            <a:ext cx="305407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Local &amp; Regional Players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4648" y="3475553"/>
            <a:ext cx="30713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Strengths: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Local presence, competitive pricing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9975" y="4620220"/>
            <a:ext cx="3560683" cy="2094190"/>
          </a:xfrm>
          <a:prstGeom prst="roundRect">
            <a:avLst>
              <a:gd name="adj" fmla="val 1534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94648" y="4864894"/>
            <a:ext cx="3071336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International Competitors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94648" y="5783937"/>
            <a:ext cx="30713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Strengths: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Global scale, established reputation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40962" y="2000369"/>
            <a:ext cx="3383280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H.B. Fuller Advantages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4840962" y="2637473"/>
            <a:ext cx="356068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expertise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local technical support capabilities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40962" y="3398163"/>
            <a:ext cx="356068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Customized solutions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tailored to mining-specific challenges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40962" y="4501753"/>
            <a:ext cx="356068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Superior durability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performance in extreme conditions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40962" y="5605343"/>
            <a:ext cx="356068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training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implementation consulting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840962" y="6366034"/>
            <a:ext cx="356068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Compliance support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environmental and safety standards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019" y="576501"/>
            <a:ext cx="8631912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Roadmap for Market Entry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24019" y="1670804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9" y="1999536"/>
            <a:ext cx="4256246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4019" y="2148602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Outreach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24019" y="2612827"/>
            <a:ext cx="4256246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 procurement, operations, and maintenance leaders at priority mining operators. Leverage existing networks and industry connections.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187077" y="1670804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077" y="1999536"/>
            <a:ext cx="4256246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87077" y="2148602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Pilot Projects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187077" y="2612827"/>
            <a:ext cx="4256246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technical demonstrations and proof-of-concept trials. Focus on high-impact applications with measurable ROI.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9650135" y="1670804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135" y="1999536"/>
            <a:ext cx="4256246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50135" y="2148602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Value Proposition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50135" y="2612827"/>
            <a:ext cx="4256246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 ROI-focused proposals emphasizing downtime reduction, maintenance savings, and asset life extension.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24019" y="4298752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9" y="4606885"/>
            <a:ext cx="6487716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4019" y="4776549"/>
            <a:ext cx="27386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Partnerships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24019" y="5240774"/>
            <a:ext cx="6487716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long-term supply agreements and preventive maintenance programs. Develop customized solution packages.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418546" y="4298752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6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546" y="4627483"/>
            <a:ext cx="6487835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18546" y="4776549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Ongoing Support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7418546" y="5240774"/>
            <a:ext cx="6487835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continuous technical training, compliance consulting, and performance optimization to ensure client success.</a:t>
            </a: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724019" y="6683623"/>
            <a:ext cx="13182362" cy="3345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24" name="Text 17"/>
          <p:cNvSpPr/>
          <p:nvPr/>
        </p:nvSpPr>
        <p:spPr>
          <a:xfrm>
            <a:off x="724019" y="6990993"/>
            <a:ext cx="1318236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Recommendation: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Immediate action to secure pilot projects with Eramet Comilog and Nouvelle Gabon Mining will establish market presence and demonstrate competitive advantage in Gabon's high-growth mining sector.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078" y="491133"/>
            <a:ext cx="11215688" cy="587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Projections &amp; Implementation Requirements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25078" y="1525191"/>
            <a:ext cx="468332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Projections (3-year outlook)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625078" y="2078593"/>
            <a:ext cx="6472238" cy="1160978"/>
          </a:xfrm>
          <a:prstGeom prst="roundRect">
            <a:avLst>
              <a:gd name="adj" fmla="val 2307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26532" y="2280047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Year 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6532" y="2752368"/>
            <a:ext cx="60693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$2-3M revenue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(pilot phase, 2-3 contracts)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5078" y="3418165"/>
            <a:ext cx="6472238" cy="1160978"/>
          </a:xfrm>
          <a:prstGeom prst="roundRect">
            <a:avLst>
              <a:gd name="adj" fmla="val 2307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6532" y="3619619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Year 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26532" y="4091940"/>
            <a:ext cx="60693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$8-12M revenue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(market expansion, 8-10 contracts)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25078" y="4757738"/>
            <a:ext cx="6472238" cy="1160978"/>
          </a:xfrm>
          <a:prstGeom prst="roundRect">
            <a:avLst>
              <a:gd name="adj" fmla="val 2307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26532" y="4959191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Year 3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26532" y="5431512"/>
            <a:ext cx="60693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$20-30M revenue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(full market penetration, 15-20 contracts)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40704" y="1525191"/>
            <a:ext cx="3795236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 Requirements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540704" y="2078593"/>
            <a:ext cx="6472238" cy="1160978"/>
          </a:xfrm>
          <a:prstGeom prst="roundRect">
            <a:avLst>
              <a:gd name="adj" fmla="val 2307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742158" y="2280047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Investment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742158" y="2752368"/>
            <a:ext cx="60693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$500K-750K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(team, local presence, certifications)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7540704" y="3418165"/>
            <a:ext cx="6472238" cy="1160978"/>
          </a:xfrm>
          <a:prstGeom prst="roundRect">
            <a:avLst>
              <a:gd name="adj" fmla="val 2307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742158" y="3619619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742158" y="4091940"/>
            <a:ext cx="60693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3-4 technical specialists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+ </a:t>
            </a: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 regional manager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540704" y="4757738"/>
            <a:ext cx="6472238" cy="1160978"/>
          </a:xfrm>
          <a:prstGeom prst="roundRect">
            <a:avLst>
              <a:gd name="adj" fmla="val 2307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742158" y="4959191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Timeline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742158" y="5431512"/>
            <a:ext cx="60693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 months setup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6-9 months first contracts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540704" y="6097310"/>
            <a:ext cx="6472238" cy="1446728"/>
          </a:xfrm>
          <a:prstGeom prst="roundRect">
            <a:avLst>
              <a:gd name="adj" fmla="val 1852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742158" y="6298763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Success Factors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7742158" y="6771084"/>
            <a:ext cx="606933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partnerships, technical certifications, customer training programs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879" y="435173"/>
            <a:ext cx="6647974" cy="520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 Assessment &amp; Success Metrics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53879" y="1351359"/>
            <a:ext cx="249912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 Assessment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553879" y="1841659"/>
            <a:ext cx="6568321" cy="1286947"/>
          </a:xfrm>
          <a:prstGeom prst="roundRect">
            <a:avLst>
              <a:gd name="adj" fmla="val 1844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4973" y="2022753"/>
            <a:ext cx="228814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Political/Regulatory Risk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4973" y="2441258"/>
            <a:ext cx="6206133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Gabon has stable government, but monitor policy changes on foreign investment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53879" y="3286839"/>
            <a:ext cx="6568321" cy="1033820"/>
          </a:xfrm>
          <a:prstGeom prst="roundRect">
            <a:avLst>
              <a:gd name="adj" fmla="val 2296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34973" y="3467933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Competition Risk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34973" y="3886438"/>
            <a:ext cx="620613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players have cost advantage; mitigate with superior technical support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553879" y="4478893"/>
            <a:ext cx="6568321" cy="1033820"/>
          </a:xfrm>
          <a:prstGeom prst="roundRect">
            <a:avLst>
              <a:gd name="adj" fmla="val 2296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34973" y="4659987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Supply Chain Risk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4973" y="5078492"/>
            <a:ext cx="620613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local supply chain; establish regional distribution hub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553879" y="5670947"/>
            <a:ext cx="6568321" cy="1033820"/>
          </a:xfrm>
          <a:prstGeom prst="roundRect">
            <a:avLst>
              <a:gd name="adj" fmla="val 2296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34973" y="5852041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Currency Risk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4973" y="6270546"/>
            <a:ext cx="620613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CFA franc exposure; hedge through pricing mechanisms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7515820" y="1351359"/>
            <a:ext cx="2529483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Success Metrics (KPIs)</a:t>
            </a:r>
            <a:endParaRPr lang="en-US" sz="1950" dirty="0"/>
          </a:p>
        </p:txBody>
      </p:sp>
      <p:sp>
        <p:nvSpPr>
          <p:cNvPr id="17" name="Shape 15"/>
          <p:cNvSpPr/>
          <p:nvPr/>
        </p:nvSpPr>
        <p:spPr>
          <a:xfrm>
            <a:off x="7515820" y="1841659"/>
            <a:ext cx="6568321" cy="1033820"/>
          </a:xfrm>
          <a:prstGeom prst="roundRect">
            <a:avLst>
              <a:gd name="adj" fmla="val 2296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696914" y="2022753"/>
            <a:ext cx="2569726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Number of Active Contracts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696914" y="2441258"/>
            <a:ext cx="620613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2-3 by Month 9, 15-20 by Year 3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515820" y="3033713"/>
            <a:ext cx="6568321" cy="1033820"/>
          </a:xfrm>
          <a:prstGeom prst="roundRect">
            <a:avLst>
              <a:gd name="adj" fmla="val 2296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96914" y="3214807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per Contract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696914" y="3633311"/>
            <a:ext cx="620613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$1-2M annually per major operator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7515820" y="4225766"/>
            <a:ext cx="6568321" cy="1033820"/>
          </a:xfrm>
          <a:prstGeom prst="roundRect">
            <a:avLst>
              <a:gd name="adj" fmla="val 2296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696914" y="4406860"/>
            <a:ext cx="232005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Retention Rate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96914" y="4825365"/>
            <a:ext cx="620613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90%+ (long-term partnerships)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7515820" y="5417820"/>
            <a:ext cx="6568321" cy="1033820"/>
          </a:xfrm>
          <a:prstGeom prst="roundRect">
            <a:avLst>
              <a:gd name="adj" fmla="val 2296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696914" y="5598914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Share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696914" y="6017419"/>
            <a:ext cx="620613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 15-20% of addressable market by Year 3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7515820" y="6609874"/>
            <a:ext cx="6568321" cy="1033820"/>
          </a:xfrm>
          <a:prstGeom prst="roundRect">
            <a:avLst>
              <a:gd name="adj" fmla="val 2296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696914" y="6790968"/>
            <a:ext cx="208264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Satisfaction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696914" y="7209473"/>
            <a:ext cx="620613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NPS score 70+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029" y="605195"/>
            <a:ext cx="5203508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Competitive Win Strategy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11029" y="1615797"/>
            <a:ext cx="364176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Competitor Comparison Table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611029" y="2156579"/>
            <a:ext cx="6491288" cy="5271373"/>
          </a:xfrm>
          <a:prstGeom prst="roundRect">
            <a:avLst>
              <a:gd name="adj" fmla="val 496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8649" y="2164199"/>
            <a:ext cx="6476048" cy="10621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93194" y="2276475"/>
            <a:ext cx="126611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Expertise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2416016" y="2276475"/>
            <a:ext cx="1262301" cy="83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Superior &amp; Mining-specific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4035028" y="2276475"/>
            <a:ext cx="126230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5654040" y="2276475"/>
            <a:ext cx="126611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Broad, less specialized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618649" y="3226356"/>
            <a:ext cx="6476048" cy="7829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93194" y="3338632"/>
            <a:ext cx="126611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Presence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2416016" y="3338632"/>
            <a:ext cx="126230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&amp; Integrated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4035028" y="3338632"/>
            <a:ext cx="126230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654040" y="3338632"/>
            <a:ext cx="126611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18649" y="4009311"/>
            <a:ext cx="6476048" cy="7829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93194" y="4121587"/>
            <a:ext cx="126611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Customization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2416016" y="4121587"/>
            <a:ext cx="126230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&amp; Tailored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4035028" y="4121587"/>
            <a:ext cx="126230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Moderate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5654040" y="4121587"/>
            <a:ext cx="126611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18649" y="4792266"/>
            <a:ext cx="6476048" cy="7829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93194" y="4904542"/>
            <a:ext cx="126611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Support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2416016" y="4904542"/>
            <a:ext cx="126230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&amp; On-site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4035028" y="4904542"/>
            <a:ext cx="126230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5654040" y="4904542"/>
            <a:ext cx="126611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618649" y="5575221"/>
            <a:ext cx="6476048" cy="10621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93194" y="5687497"/>
            <a:ext cx="1266111" cy="83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Competitiveness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2416016" y="5687497"/>
            <a:ext cx="1262301" cy="83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Value-driven &amp; Cost-effective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4035028" y="5687497"/>
            <a:ext cx="126230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Often lower initial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5654040" y="5687497"/>
            <a:ext cx="126611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</a:t>
            </a:r>
            <a:endParaRPr lang="en-US" sz="1350" dirty="0"/>
          </a:p>
        </p:txBody>
      </p:sp>
      <p:sp>
        <p:nvSpPr>
          <p:cNvPr id="30" name="Shape 28"/>
          <p:cNvSpPr/>
          <p:nvPr/>
        </p:nvSpPr>
        <p:spPr>
          <a:xfrm>
            <a:off x="618649" y="6637377"/>
            <a:ext cx="6476048" cy="7829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93194" y="6749653"/>
            <a:ext cx="126611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Speed to Market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2416016" y="6749653"/>
            <a:ext cx="1262301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Agile &amp; Responsive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4035028" y="6749653"/>
            <a:ext cx="126230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Agile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5654040" y="6749653"/>
            <a:ext cx="126611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Slower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7535704" y="1615797"/>
            <a:ext cx="275653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Unfair Advantages</a:t>
            </a:r>
            <a:endParaRPr lang="en-US" sz="2150" dirty="0"/>
          </a:p>
        </p:txBody>
      </p:sp>
      <p:sp>
        <p:nvSpPr>
          <p:cNvPr id="36" name="Text 34"/>
          <p:cNvSpPr/>
          <p:nvPr/>
        </p:nvSpPr>
        <p:spPr>
          <a:xfrm>
            <a:off x="7535704" y="2134791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SUPERIORITY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7535704" y="2475071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Mining-specific product formulations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7535704" y="2815352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Proven performance in extreme conditions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7535704" y="3155632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Proprietary application techniques</a:t>
            </a:r>
            <a:endParaRPr lang="en-US" sz="1350" dirty="0"/>
          </a:p>
        </p:txBody>
      </p:sp>
      <p:sp>
        <p:nvSpPr>
          <p:cNvPr id="40" name="Text 38"/>
          <p:cNvSpPr/>
          <p:nvPr/>
        </p:nvSpPr>
        <p:spPr>
          <a:xfrm>
            <a:off x="7535704" y="3495913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HYBRID MODEL</a:t>
            </a:r>
            <a:endParaRPr lang="en-US" sz="1350" dirty="0"/>
          </a:p>
        </p:txBody>
      </p:sp>
      <p:sp>
        <p:nvSpPr>
          <p:cNvPr id="41" name="Text 39"/>
          <p:cNvSpPr/>
          <p:nvPr/>
        </p:nvSpPr>
        <p:spPr>
          <a:xfrm>
            <a:off x="7535704" y="3836194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scale + local presence</a:t>
            </a:r>
            <a:endParaRPr lang="en-US" sz="1350" dirty="0"/>
          </a:p>
        </p:txBody>
      </p:sp>
      <p:sp>
        <p:nvSpPr>
          <p:cNvPr id="42" name="Text 40"/>
          <p:cNvSpPr/>
          <p:nvPr/>
        </p:nvSpPr>
        <p:spPr>
          <a:xfrm>
            <a:off x="7535704" y="4176474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International standards + local partnerships</a:t>
            </a:r>
            <a:endParaRPr lang="en-US" sz="1350" dirty="0"/>
          </a:p>
        </p:txBody>
      </p:sp>
      <p:sp>
        <p:nvSpPr>
          <p:cNvPr id="43" name="Text 41"/>
          <p:cNvSpPr/>
          <p:nvPr/>
        </p:nvSpPr>
        <p:spPr>
          <a:xfrm>
            <a:off x="7535704" y="4516755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Cost-effective without sacrificing quality</a:t>
            </a:r>
            <a:endParaRPr lang="en-US" sz="1350" dirty="0"/>
          </a:p>
        </p:txBody>
      </p:sp>
      <p:sp>
        <p:nvSpPr>
          <p:cNvPr id="44" name="Text 42"/>
          <p:cNvSpPr/>
          <p:nvPr/>
        </p:nvSpPr>
        <p:spPr>
          <a:xfrm>
            <a:off x="7535704" y="4857036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SUCCESS FOCUS</a:t>
            </a:r>
            <a:endParaRPr lang="en-US" sz="1350" dirty="0"/>
          </a:p>
        </p:txBody>
      </p:sp>
      <p:sp>
        <p:nvSpPr>
          <p:cNvPr id="45" name="Text 43"/>
          <p:cNvSpPr/>
          <p:nvPr/>
        </p:nvSpPr>
        <p:spPr>
          <a:xfrm>
            <a:off x="7535704" y="5197316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training programs</a:t>
            </a:r>
            <a:endParaRPr lang="en-US" sz="1350" dirty="0"/>
          </a:p>
        </p:txBody>
      </p:sp>
      <p:sp>
        <p:nvSpPr>
          <p:cNvPr id="46" name="Text 44"/>
          <p:cNvSpPr/>
          <p:nvPr/>
        </p:nvSpPr>
        <p:spPr>
          <a:xfrm>
            <a:off x="7535704" y="5537597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On-site technical support</a:t>
            </a:r>
            <a:endParaRPr lang="en-US" sz="1350" dirty="0"/>
          </a:p>
        </p:txBody>
      </p:sp>
      <p:sp>
        <p:nvSpPr>
          <p:cNvPr id="47" name="Text 45"/>
          <p:cNvSpPr/>
          <p:nvPr/>
        </p:nvSpPr>
        <p:spPr>
          <a:xfrm>
            <a:off x="7535704" y="5877878"/>
            <a:ext cx="649128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Long-term partnership approach (vs. transactional competitors)</a:t>
            </a:r>
            <a:endParaRPr lang="en-US" sz="13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873" y="552450"/>
            <a:ext cx="10046613" cy="659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Path Forward: Immediate Actions Required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01873" y="1613178"/>
            <a:ext cx="4275177" cy="601623"/>
          </a:xfrm>
          <a:prstGeom prst="roundRect">
            <a:avLst>
              <a:gd name="adj" fmla="val 4800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9027" y="1763554"/>
            <a:ext cx="300752" cy="300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2375" y="2415302"/>
            <a:ext cx="2680692" cy="659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APPROVAL &amp; FUNDING </a:t>
            </a:r>
            <a:endParaRPr lang="en-US" sz="20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(This Month)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02375" y="3195161"/>
            <a:ext cx="387417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Approve $500K-750K initial investment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02375" y="3906798"/>
            <a:ext cx="3874175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Authorize team expansion (3-4 technical specialists + 1 regional manager)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02375" y="4939189"/>
            <a:ext cx="387417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needed: GO/NO-GO for market entry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77552" y="1613178"/>
            <a:ext cx="4275177" cy="601623"/>
          </a:xfrm>
          <a:prstGeom prst="roundRect">
            <a:avLst>
              <a:gd name="adj" fmla="val 4800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705" y="1763554"/>
            <a:ext cx="300752" cy="30075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78053" y="2415302"/>
            <a:ext cx="2749510" cy="659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ENTRY SETUP </a:t>
            </a:r>
            <a:endParaRPr lang="en-US" sz="20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(Months 1-3)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378053" y="3195161"/>
            <a:ext cx="387417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regional office in Libreville, Gabon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5378053" y="3906798"/>
            <a:ext cx="387417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technical certifications and local partnerships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5378053" y="4618434"/>
            <a:ext cx="387417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localized marketing materials and case studies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9653230" y="1613178"/>
            <a:ext cx="4275177" cy="601623"/>
          </a:xfrm>
          <a:prstGeom prst="roundRect">
            <a:avLst>
              <a:gd name="adj" fmla="val 4800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0383" y="1763554"/>
            <a:ext cx="300752" cy="3007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3732" y="2415302"/>
            <a:ext cx="2638901" cy="659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PILOT EXECUTION </a:t>
            </a:r>
            <a:endParaRPr lang="en-US" sz="20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(Months 4-9)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53732" y="3195161"/>
            <a:ext cx="3874175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 outreach to Eramet Comilog and Nouvelle Gabon Mining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9853732" y="4227552"/>
            <a:ext cx="387417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 technical demonstrations and proof-of-concept trials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9853732" y="4939189"/>
            <a:ext cx="387417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first 2-3 contracts and establish market presence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701873" y="6006822"/>
            <a:ext cx="13226653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REQUIRED: Board approval needed by January 31, 2025 to meet Q1 2025 launch timeline and capture first-mover advantage. Delay beyond this date risks losing market position to competitors already in motion.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701873" y="6873954"/>
            <a:ext cx="1322665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ROI: $50-100M annual value by Year 3 | Investment: $500K-750K | Payback Period: 6-9 months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701873" y="7420332"/>
            <a:ext cx="1322665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Rocky Mavie Adzaba Emvo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450" y="590550"/>
            <a:ext cx="5567601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Executive Summary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40450" y="1709499"/>
            <a:ext cx="1314950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Here are the key takeaways from our strategic assessment for H.B. Fuller's entry into Gabon's rapidly expanding mining sector: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0450" y="2941796"/>
            <a:ext cx="4242197" cy="2253496"/>
          </a:xfrm>
          <a:prstGeom prst="roundRect">
            <a:avLst>
              <a:gd name="adj" fmla="val 4869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50" y="2918936"/>
            <a:ext cx="4242197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247" y="2624495"/>
            <a:ext cx="634603" cy="63460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4628" y="2814757"/>
            <a:ext cx="253841" cy="2538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4765" y="3470672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Opportunity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974765" y="3945493"/>
            <a:ext cx="377356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$1B+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addressable market in Gabon mining sector</a:t>
            </a:r>
            <a:endParaRPr lang="en-US" sz="1650" dirty="0"/>
          </a:p>
        </p:txBody>
      </p:sp>
      <p:sp>
        <p:nvSpPr>
          <p:cNvPr id="10" name="Shape 5"/>
          <p:cNvSpPr/>
          <p:nvPr/>
        </p:nvSpPr>
        <p:spPr>
          <a:xfrm>
            <a:off x="5194102" y="2941796"/>
            <a:ext cx="4242197" cy="2253496"/>
          </a:xfrm>
          <a:prstGeom prst="roundRect">
            <a:avLst>
              <a:gd name="adj" fmla="val 4869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102" y="2918936"/>
            <a:ext cx="4242197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898" y="2624495"/>
            <a:ext cx="634603" cy="634603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8279" y="2814757"/>
            <a:ext cx="253841" cy="25384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28417" y="3470672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Growth Trajectory</a:t>
            </a:r>
            <a:endParaRPr lang="en-US" sz="2150" dirty="0"/>
          </a:p>
        </p:txBody>
      </p:sp>
      <p:sp>
        <p:nvSpPr>
          <p:cNvPr id="15" name="Text 7"/>
          <p:cNvSpPr/>
          <p:nvPr/>
        </p:nvSpPr>
        <p:spPr>
          <a:xfrm>
            <a:off x="5428417" y="3945493"/>
            <a:ext cx="377356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25% CAGR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projected through 2030</a:t>
            </a:r>
            <a:endParaRPr lang="en-US" sz="1650" dirty="0"/>
          </a:p>
        </p:txBody>
      </p:sp>
      <p:sp>
        <p:nvSpPr>
          <p:cNvPr id="16" name="Shape 8"/>
          <p:cNvSpPr/>
          <p:nvPr/>
        </p:nvSpPr>
        <p:spPr>
          <a:xfrm>
            <a:off x="9647753" y="2941796"/>
            <a:ext cx="4242197" cy="2253496"/>
          </a:xfrm>
          <a:prstGeom prst="roundRect">
            <a:avLst>
              <a:gd name="adj" fmla="val 4869"/>
            </a:avLst>
          </a:prstGeom>
          <a:solidFill>
            <a:srgbClr val="FFFFFF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753" y="2918936"/>
            <a:ext cx="4242197" cy="914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550" y="2624495"/>
            <a:ext cx="634603" cy="634603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931" y="2814757"/>
            <a:ext cx="253841" cy="253841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82068" y="3470672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Entry Strategy</a:t>
            </a:r>
            <a:endParaRPr lang="en-US" sz="2150" dirty="0"/>
          </a:p>
        </p:txBody>
      </p:sp>
      <p:sp>
        <p:nvSpPr>
          <p:cNvPr id="21" name="Text 10"/>
          <p:cNvSpPr/>
          <p:nvPr/>
        </p:nvSpPr>
        <p:spPr>
          <a:xfrm>
            <a:off x="9882068" y="3945493"/>
            <a:ext cx="3773567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Pilot projects with </a:t>
            </a: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 priority operators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(Eramet Comilog, Nouvelle Gabon Mining)</a:t>
            </a:r>
            <a:endParaRPr lang="en-US" sz="1650" dirty="0"/>
          </a:p>
        </p:txBody>
      </p:sp>
      <p:sp>
        <p:nvSpPr>
          <p:cNvPr id="22" name="Shape 11"/>
          <p:cNvSpPr/>
          <p:nvPr/>
        </p:nvSpPr>
        <p:spPr>
          <a:xfrm>
            <a:off x="740450" y="5724049"/>
            <a:ext cx="6469023" cy="1915001"/>
          </a:xfrm>
          <a:prstGeom prst="roundRect">
            <a:avLst>
              <a:gd name="adj" fmla="val 5730"/>
            </a:avLst>
          </a:prstGeom>
          <a:solidFill>
            <a:srgbClr val="FFFFFF"/>
          </a:solidFill>
          <a:ln/>
        </p:spPr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50" y="5701189"/>
            <a:ext cx="6469023" cy="9144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5406747"/>
            <a:ext cx="634603" cy="634603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7981" y="5597009"/>
            <a:ext cx="253841" cy="253841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974765" y="6252924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ROI</a:t>
            </a:r>
            <a:endParaRPr lang="en-US" sz="2150" dirty="0"/>
          </a:p>
        </p:txBody>
      </p:sp>
      <p:sp>
        <p:nvSpPr>
          <p:cNvPr id="27" name="Text 13"/>
          <p:cNvSpPr/>
          <p:nvPr/>
        </p:nvSpPr>
        <p:spPr>
          <a:xfrm>
            <a:off x="974765" y="6727746"/>
            <a:ext cx="6000393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20-30% downtime reduction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</a:t>
            </a: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$50-100M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annual value across target clients</a:t>
            </a:r>
            <a:endParaRPr lang="en-US" sz="1650" dirty="0"/>
          </a:p>
        </p:txBody>
      </p:sp>
      <p:sp>
        <p:nvSpPr>
          <p:cNvPr id="28" name="Shape 14"/>
          <p:cNvSpPr/>
          <p:nvPr/>
        </p:nvSpPr>
        <p:spPr>
          <a:xfrm>
            <a:off x="7420928" y="5724049"/>
            <a:ext cx="6469023" cy="1915001"/>
          </a:xfrm>
          <a:prstGeom prst="roundRect">
            <a:avLst>
              <a:gd name="adj" fmla="val 5730"/>
            </a:avLst>
          </a:prstGeom>
          <a:solidFill>
            <a:srgbClr val="FFFFFF"/>
          </a:solidFill>
          <a:ln/>
        </p:spPr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0928" y="5701189"/>
            <a:ext cx="6469023" cy="91440"/>
          </a:xfrm>
          <a:prstGeom prst="rect">
            <a:avLst/>
          </a:prstGeom>
        </p:spPr>
      </p:pic>
      <p:pic>
        <p:nvPicPr>
          <p:cNvPr id="30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8078" y="5406747"/>
            <a:ext cx="634603" cy="634603"/>
          </a:xfrm>
          <a:prstGeom prst="rect">
            <a:avLst/>
          </a:prstGeom>
        </p:spPr>
      </p:pic>
      <p:pic>
        <p:nvPicPr>
          <p:cNvPr id="31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8459" y="5597009"/>
            <a:ext cx="253841" cy="253841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7655242" y="6252924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Timeline</a:t>
            </a:r>
            <a:endParaRPr lang="en-US" sz="2150" dirty="0"/>
          </a:p>
        </p:txBody>
      </p:sp>
      <p:sp>
        <p:nvSpPr>
          <p:cNvPr id="33" name="Text 16"/>
          <p:cNvSpPr/>
          <p:nvPr/>
        </p:nvSpPr>
        <p:spPr>
          <a:xfrm>
            <a:off x="7655242" y="6727746"/>
            <a:ext cx="6000393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contracts within </a:t>
            </a: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6-9 months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full market penetration by </a:t>
            </a: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 3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264" y="464463"/>
            <a:ext cx="7961471" cy="1111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Now? The Window of Opportunity is Closing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64" y="1829157"/>
            <a:ext cx="844629" cy="16456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04724" y="1997988"/>
            <a:ext cx="2222778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TIMING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604724" y="2377083"/>
            <a:ext cx="694801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Gabon's mining sector is at inflection point (6% → 25% GDP by 2030)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1604724" y="2706410"/>
            <a:ext cx="694801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$1B+ addressable market expanding NOW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604724" y="3035737"/>
            <a:ext cx="694801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actively seeking foreign investment partnerships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64" y="3474839"/>
            <a:ext cx="844629" cy="19159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04724" y="3643670"/>
            <a:ext cx="2451259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COMPETITIVE PRESSURE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604724" y="4022765"/>
            <a:ext cx="694801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International competitors already positioning in market (Q1-Q2 2025)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604724" y="4352092"/>
            <a:ext cx="694801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First-mover advantage critical for market share capture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1604724" y="4681418"/>
            <a:ext cx="6948011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players lack technical sophistication - our advantage window is 12-18 months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64" y="5390793"/>
            <a:ext cx="844629" cy="164568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04724" y="5559623"/>
            <a:ext cx="2222778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CLIENT READINESS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604724" y="5938718"/>
            <a:ext cx="694801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Eramet Comilog and Nouvelle Gabon Mining actively seeking solutions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1604724" y="6268045"/>
            <a:ext cx="694801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challenges creating urgent demand for efficiency improvements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1604724" y="6597372"/>
            <a:ext cx="694801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cycles align for Q1 2025 contract negotiations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591264" y="7226498"/>
            <a:ext cx="7961471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Delay = Lost market share. Competitors are moving now. We must act immediately to establish presence and secure pilot contracts.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923" y="729258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Overview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20923" y="1150382"/>
            <a:ext cx="11065550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Opportunity in a High-Growth Market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720923" y="2322314"/>
            <a:ext cx="6343055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Gabon's mining sector is experiencing unprecedented growth, positioned to become a cornerstone of the nation's economy. As the world's third-largest manganese producer, the country is rapidly expanding into iron ore, potash, and gold extraction.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0923" y="4155519"/>
            <a:ext cx="6343055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government backing and substantial foreign investment, the sector is projected to grow from 6% to </a:t>
            </a: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25% of GDP by 2030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This expansion creates significant demand for industrial solutions that enhance operational efficiency and ensure compliance.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74042" y="2471618"/>
            <a:ext cx="3042761" cy="679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7.5M</a:t>
            </a:r>
            <a:endParaRPr lang="en-US" sz="5350" dirty="0"/>
          </a:p>
        </p:txBody>
      </p:sp>
      <p:sp>
        <p:nvSpPr>
          <p:cNvPr id="7" name="Text 5"/>
          <p:cNvSpPr/>
          <p:nvPr/>
        </p:nvSpPr>
        <p:spPr>
          <a:xfrm>
            <a:off x="7740253" y="3408759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Tonnes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74042" y="3953470"/>
            <a:ext cx="304276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 production in 2024, up 10.7% year-over-year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874216" y="2471618"/>
            <a:ext cx="3042880" cy="679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$1B+</a:t>
            </a:r>
            <a:endParaRPr lang="en-US" sz="5350" dirty="0"/>
          </a:p>
        </p:txBody>
      </p:sp>
      <p:sp>
        <p:nvSpPr>
          <p:cNvPr id="10" name="Text 8"/>
          <p:cNvSpPr/>
          <p:nvPr/>
        </p:nvSpPr>
        <p:spPr>
          <a:xfrm>
            <a:off x="11040547" y="3408759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0874216" y="3953470"/>
            <a:ext cx="304288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 export value driving sector growth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24129" y="5127546"/>
            <a:ext cx="3042761" cy="679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25%</a:t>
            </a:r>
            <a:endParaRPr lang="en-US" sz="5350" dirty="0"/>
          </a:p>
        </p:txBody>
      </p:sp>
      <p:sp>
        <p:nvSpPr>
          <p:cNvPr id="13" name="Text 11"/>
          <p:cNvSpPr/>
          <p:nvPr/>
        </p:nvSpPr>
        <p:spPr>
          <a:xfrm>
            <a:off x="9390340" y="6064687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GDP Target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224129" y="6609398"/>
            <a:ext cx="304276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Projected mining contribution by 2030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177" y="661392"/>
            <a:ext cx="7756446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Landscape: Minerals &amp; Production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180177" y="2262664"/>
            <a:ext cx="3779163" cy="2442210"/>
          </a:xfrm>
          <a:prstGeom prst="roundRect">
            <a:avLst>
              <a:gd name="adj" fmla="val 121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5917" y="2468404"/>
            <a:ext cx="260818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Primary Focus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385917" y="2913221"/>
            <a:ext cx="3367683" cy="1585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remains the dominant mineral, critical for steel production and emerging EV battery markets, establishing Gabon as a key global supplier.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460" y="2262664"/>
            <a:ext cx="3779163" cy="2442210"/>
          </a:xfrm>
          <a:prstGeom prst="roundRect">
            <a:avLst>
              <a:gd name="adj" fmla="val 121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3200" y="2468404"/>
            <a:ext cx="260818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Growth Sectors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3200" y="2913221"/>
            <a:ext cx="3367683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 ore and potash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projects are rapidly scaling, with major investments from international operators driving diversification.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0177" y="4902994"/>
            <a:ext cx="7756446" cy="1490663"/>
          </a:xfrm>
          <a:prstGeom prst="roundRect">
            <a:avLst>
              <a:gd name="adj" fmla="val 1994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85917" y="5108734"/>
            <a:ext cx="260818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Emerging Resources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385917" y="5553551"/>
            <a:ext cx="7344966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Gold, copper, uranium, and bauxite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present additional opportunities as exploration and development activities intensify.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180177" y="6616660"/>
            <a:ext cx="7756446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mineral production reached 15.2 million tonnes in 2024, with Gabon ranking 64th globally. The government's strategic push for sector expansion creates a favorable environment for industrial solution providers.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199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Mining Operators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9797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targets across large-scale operations and emerging projects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488406"/>
            <a:ext cx="13113782" cy="4989195"/>
          </a:xfrm>
          <a:prstGeom prst="roundRect">
            <a:avLst>
              <a:gd name="adj" fmla="val 65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49602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742" y="2633543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Company/Project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916091" y="2633543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Mineral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35704" y="2633543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155317" y="2633543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Status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3117771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742" y="3255288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Eramet Comilog (Moanda)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916091" y="3255288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5704" y="3255288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155317" y="3255288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5929" y="373951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82742" y="3877032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Nouvelle Gabon Mining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916091" y="3877032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35704" y="3877032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0155317" y="3877032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929" y="4361259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2742" y="4498777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Baniaka Iron Ore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916091" y="449877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 ore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35704" y="449877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0155317" y="4498777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65929" y="498300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82742" y="5120521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Belinga Iron Ore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4916091" y="5120521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 ore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535704" y="5120521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10155317" y="5120521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</a:t>
            </a:r>
            <a:endParaRPr lang="en-US" sz="1700" dirty="0"/>
          </a:p>
        </p:txBody>
      </p:sp>
      <p:sp>
        <p:nvSpPr>
          <p:cNvPr id="30" name="Shape 28"/>
          <p:cNvSpPr/>
          <p:nvPr/>
        </p:nvSpPr>
        <p:spPr>
          <a:xfrm>
            <a:off x="765929" y="5604748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82742" y="5742265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Banio Potash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4916091" y="5742265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Potash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7535704" y="5742265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10155317" y="5742265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Advancing</a:t>
            </a:r>
            <a:endParaRPr lang="en-US" sz="1700" dirty="0"/>
          </a:p>
        </p:txBody>
      </p:sp>
      <p:sp>
        <p:nvSpPr>
          <p:cNvPr id="35" name="Shape 33"/>
          <p:cNvSpPr/>
          <p:nvPr/>
        </p:nvSpPr>
        <p:spPr>
          <a:xfrm>
            <a:off x="765929" y="622649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82742" y="6364010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MOIL (India)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4916091" y="6364010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7535704" y="6364010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700" dirty="0"/>
          </a:p>
        </p:txBody>
      </p:sp>
      <p:sp>
        <p:nvSpPr>
          <p:cNvPr id="39" name="Text 37"/>
          <p:cNvSpPr/>
          <p:nvPr/>
        </p:nvSpPr>
        <p:spPr>
          <a:xfrm>
            <a:off x="10155317" y="6364010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Negotiations</a:t>
            </a:r>
            <a:endParaRPr lang="en-US" sz="1700" dirty="0"/>
          </a:p>
        </p:txBody>
      </p:sp>
      <p:sp>
        <p:nvSpPr>
          <p:cNvPr id="40" name="Shape 38"/>
          <p:cNvSpPr/>
          <p:nvPr/>
        </p:nvSpPr>
        <p:spPr>
          <a:xfrm>
            <a:off x="765929" y="6848237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82742" y="6985754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Menar (South Africa)</a:t>
            </a:r>
            <a:endParaRPr lang="en-US" sz="1700" dirty="0"/>
          </a:p>
        </p:txBody>
      </p:sp>
      <p:sp>
        <p:nvSpPr>
          <p:cNvPr id="42" name="Text 40"/>
          <p:cNvSpPr/>
          <p:nvPr/>
        </p:nvSpPr>
        <p:spPr>
          <a:xfrm>
            <a:off x="4916091" y="6985754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 ore</a:t>
            </a:r>
            <a:endParaRPr lang="en-US" sz="1700" dirty="0"/>
          </a:p>
        </p:txBody>
      </p:sp>
      <p:sp>
        <p:nvSpPr>
          <p:cNvPr id="43" name="Text 41"/>
          <p:cNvSpPr/>
          <p:nvPr/>
        </p:nvSpPr>
        <p:spPr>
          <a:xfrm>
            <a:off x="7535704" y="6985754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700" dirty="0"/>
          </a:p>
        </p:txBody>
      </p:sp>
      <p:sp>
        <p:nvSpPr>
          <p:cNvPr id="44" name="Text 42"/>
          <p:cNvSpPr/>
          <p:nvPr/>
        </p:nvSpPr>
        <p:spPr>
          <a:xfrm>
            <a:off x="10155317" y="6985754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Negotiations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479703"/>
            <a:ext cx="6217325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Critical Operational Challenges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08528" y="1312307"/>
            <a:ext cx="7926943" cy="1618059"/>
          </a:xfrm>
          <a:prstGeom prst="roundRect">
            <a:avLst>
              <a:gd name="adj" fmla="val 6781"/>
            </a:avLst>
          </a:prstGeom>
          <a:solidFill>
            <a:srgbClr val="FFFFFF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5668" y="1312307"/>
            <a:ext cx="91440" cy="1618059"/>
          </a:xfrm>
          <a:prstGeom prst="roundRect">
            <a:avLst>
              <a:gd name="adj" fmla="val 285245"/>
            </a:avLst>
          </a:prstGeom>
          <a:solidFill>
            <a:srgbClr val="84482D"/>
          </a:solidFill>
          <a:ln/>
        </p:spPr>
      </p:sp>
      <p:sp>
        <p:nvSpPr>
          <p:cNvPr id="6" name="Text 3"/>
          <p:cNvSpPr/>
          <p:nvPr/>
        </p:nvSpPr>
        <p:spPr>
          <a:xfrm>
            <a:off x="873800" y="1508998"/>
            <a:ext cx="2650927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Equipment &amp; Maintenance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73800" y="1899285"/>
            <a:ext cx="7464981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Heavy wear on machinery, conveyor belt failures, and pipeline leaks lead to costly downtime. Ore processing inefficiencies and frequent maintenance cycles strain operational budgets.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8528" y="3104198"/>
            <a:ext cx="7926943" cy="1339929"/>
          </a:xfrm>
          <a:prstGeom prst="roundRect">
            <a:avLst>
              <a:gd name="adj" fmla="val 8189"/>
            </a:avLst>
          </a:prstGeom>
          <a:solidFill>
            <a:srgbClr val="FFFFFF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85668" y="3104198"/>
            <a:ext cx="91440" cy="1339929"/>
          </a:xfrm>
          <a:prstGeom prst="roundRect">
            <a:avLst>
              <a:gd name="adj" fmla="val 285245"/>
            </a:avLst>
          </a:prstGeom>
          <a:solidFill>
            <a:srgbClr val="84482D"/>
          </a:solidFill>
          <a:ln/>
        </p:spPr>
      </p:sp>
      <p:sp>
        <p:nvSpPr>
          <p:cNvPr id="10" name="Text 7"/>
          <p:cNvSpPr/>
          <p:nvPr/>
        </p:nvSpPr>
        <p:spPr>
          <a:xfrm>
            <a:off x="873800" y="3300889"/>
            <a:ext cx="264044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Infrastructure Limitations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73800" y="3691176"/>
            <a:ext cx="7464981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energy supply, inadequate railway capacity, and maintenance delays create bottlenecks. Off-grid operations drive up costs and complicate logistics.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8528" y="4617958"/>
            <a:ext cx="7926943" cy="1339929"/>
          </a:xfrm>
          <a:prstGeom prst="roundRect">
            <a:avLst>
              <a:gd name="adj" fmla="val 8189"/>
            </a:avLst>
          </a:prstGeom>
          <a:solidFill>
            <a:srgbClr val="FFFFFF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85668" y="4617958"/>
            <a:ext cx="91440" cy="1339929"/>
          </a:xfrm>
          <a:prstGeom prst="roundRect">
            <a:avLst>
              <a:gd name="adj" fmla="val 285245"/>
            </a:avLst>
          </a:prstGeom>
          <a:solidFill>
            <a:srgbClr val="84482D"/>
          </a:solidFill>
          <a:ln/>
        </p:spPr>
      </p:sp>
      <p:sp>
        <p:nvSpPr>
          <p:cNvPr id="14" name="Text 11"/>
          <p:cNvSpPr/>
          <p:nvPr/>
        </p:nvSpPr>
        <p:spPr>
          <a:xfrm>
            <a:off x="873800" y="4814649"/>
            <a:ext cx="2287905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Safety &amp; Compliance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73800" y="5204936"/>
            <a:ext cx="7464981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Elevated safety risks, particularly in small-scale operations. Robust regulatory framework exists, but inconsistent enforcement creates compliance challenges.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8528" y="6131719"/>
            <a:ext cx="7926943" cy="1618059"/>
          </a:xfrm>
          <a:prstGeom prst="roundRect">
            <a:avLst>
              <a:gd name="adj" fmla="val 6781"/>
            </a:avLst>
          </a:prstGeom>
          <a:solidFill>
            <a:srgbClr val="FFFFFF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85668" y="6131719"/>
            <a:ext cx="91440" cy="1618059"/>
          </a:xfrm>
          <a:prstGeom prst="roundRect">
            <a:avLst>
              <a:gd name="adj" fmla="val 285245"/>
            </a:avLst>
          </a:prstGeom>
          <a:solidFill>
            <a:srgbClr val="84482D"/>
          </a:solidFill>
          <a:ln/>
        </p:spPr>
      </p:sp>
      <p:sp>
        <p:nvSpPr>
          <p:cNvPr id="18" name="Text 15"/>
          <p:cNvSpPr/>
          <p:nvPr/>
        </p:nvSpPr>
        <p:spPr>
          <a:xfrm>
            <a:off x="873800" y="6328410"/>
            <a:ext cx="253746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Environmental Pressures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873800" y="6718697"/>
            <a:ext cx="7464981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Deforestation, soil degradation, and water pollution demand urgent attention. Companies face increasing pressure to meet environmental and local content regulations.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375" y="409694"/>
            <a:ext cx="4864656" cy="49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H.B. Fuller Solution Portfolio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21375" y="1197650"/>
            <a:ext cx="1358765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industrial solutions addressing critical mining challenges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5" y="1603415"/>
            <a:ext cx="1889165" cy="1889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1375" y="3678793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Industrial Adhesives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21375" y="4013121"/>
            <a:ext cx="3257193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downtime and extend asset life through advanced bonding solutions for equipment wear and conveyor belt repair.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781" y="1603415"/>
            <a:ext cx="1889165" cy="18891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4781" y="3678793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Sealants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3964781" y="4013121"/>
            <a:ext cx="3257312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 leaks and improve safety with high-performance sealing solutions for pipelines and critical equipment.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307" y="1603415"/>
            <a:ext cx="1889165" cy="18891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08307" y="3678793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Epoxies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408307" y="4013121"/>
            <a:ext cx="3257193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maintenance costs through structural repair and bonding solutions designed for extreme conditions.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713" y="1603415"/>
            <a:ext cx="1889165" cy="18891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51713" y="3678793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Protective Coatings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0851713" y="4013121"/>
            <a:ext cx="3257312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compliance and reduce asset loss by protecting against corrosion and environmental exposure.</a:t>
            </a:r>
            <a:endParaRPr lang="en-US" sz="1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75" y="5025747"/>
            <a:ext cx="1889165" cy="188916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375" y="7101126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Specialty Chemicals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521375" y="7435453"/>
            <a:ext cx="3257193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efficiency and reduce waste in ore processing and equipment cleaning operations.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05" y="393859"/>
            <a:ext cx="3943231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Measurable Client Value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499705" y="1206103"/>
            <a:ext cx="5243274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H.B. Fuller solutions deliver quantifiable ROI through reduced operational costs, extended asset lifecycles, and improved safety compliance.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9705" y="1791295"/>
            <a:ext cx="5243274" cy="68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technical support includes tailored demonstrations, implementation consulting, and ongoing training to ensure optimal performance in demanding mining environments.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186017" y="2166104"/>
            <a:ext cx="175605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20-30%</a:t>
            </a:r>
            <a:endParaRPr lang="en-US" sz="2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74" y="1273850"/>
            <a:ext cx="2141577" cy="21415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124819" y="3593783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Downtime Reduction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098977" y="3971330"/>
            <a:ext cx="3930372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 production losses through preventive maintenance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11294745" y="2166104"/>
            <a:ext cx="175605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15-25%</a:t>
            </a:r>
            <a:endParaRPr lang="en-US" sz="28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102" y="1273850"/>
            <a:ext cx="2141577" cy="214157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233666" y="3593783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Maintenance Savings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0207704" y="3971330"/>
            <a:ext cx="3930491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recurring costs with durable solutions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9240322" y="5641419"/>
            <a:ext cx="175605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20-40%</a:t>
            </a:r>
            <a:endParaRPr lang="en-US" sz="28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678" y="4749165"/>
            <a:ext cx="2141577" cy="21415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179243" y="7069098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Asset Life Extension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8153281" y="7446645"/>
            <a:ext cx="3930491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Maximize equipment investment value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1557</Words>
  <Application>Microsoft Office PowerPoint</Application>
  <PresentationFormat>Custom</PresentationFormat>
  <Paragraphs>271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Barlow Bold</vt:lpstr>
      <vt:lpstr>Montserrat</vt:lpstr>
      <vt:lpstr>Barlow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Mavie ADZABA EMVO</cp:lastModifiedBy>
  <cp:revision>2</cp:revision>
  <dcterms:created xsi:type="dcterms:W3CDTF">2025-12-09T17:55:49Z</dcterms:created>
  <dcterms:modified xsi:type="dcterms:W3CDTF">2025-12-09T17:58:19Z</dcterms:modified>
</cp:coreProperties>
</file>